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72" r:id="rId17"/>
    <p:sldId id="273" r:id="rId18"/>
    <p:sldId id="27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1D8BD707-D9CF-40AE-B4C6-C98DA3205C09}" type="datetimeFigureOut">
              <a:rPr lang="en-US" smtClean="0"/>
              <a:pPr/>
              <a:t>8/9/2018</a:t>
            </a:fld>
            <a:endParaRPr lang="en-US"/>
          </a:p>
        </p:txBody>
      </p:sp>
      <p:sp>
        <p:nvSpPr>
          <p:cNvPr id="16" name="Slide Number Placeholder 15"/>
          <p:cNvSpPr>
            <a:spLocks noGrp="1"/>
          </p:cNvSpPr>
          <p:nvPr>
            <p:ph type="sldNum" sz="quarter" idx="11"/>
          </p:nvPr>
        </p:nvSpPr>
        <p:spPr/>
        <p:txBody>
          <a:bodyPr/>
          <a:lstStyle/>
          <a:p>
            <a:fld id="{B6F15528-21DE-4FAA-801E-634DDDAF4B2B}"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1D8BD707-D9CF-40AE-B4C6-C98DA3205C09}" type="datetimeFigureOut">
              <a:rPr lang="en-US" smtClean="0"/>
              <a:pPr/>
              <a:t>8/9/2018</a:t>
            </a:fld>
            <a:endParaRPr lang="en-US"/>
          </a:p>
        </p:txBody>
      </p:sp>
      <p:sp>
        <p:nvSpPr>
          <p:cNvPr id="15" name="Slide Number Placeholder 14"/>
          <p:cNvSpPr>
            <a:spLocks noGrp="1"/>
          </p:cNvSpPr>
          <p:nvPr>
            <p:ph type="sldNum" sz="quarter" idx="15"/>
          </p:nvPr>
        </p:nvSpPr>
        <p:spPr/>
        <p:txBody>
          <a:bodyPr/>
          <a:lstStyle>
            <a:lvl1pPr algn="ctr">
              <a:defRPr/>
            </a:lvl1pPr>
          </a:lstStyle>
          <a:p>
            <a:fld id="{B6F15528-21DE-4FAA-801E-634DDDAF4B2B}"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D8BD707-D9CF-40AE-B4C6-C98DA3205C09}" type="datetimeFigureOut">
              <a:rPr lang="en-US" smtClean="0"/>
              <a:pPr/>
              <a:t>8/9/2018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D8BD707-D9CF-40AE-B4C6-C98DA3205C09}" type="datetimeFigureOut">
              <a:rPr lang="en-US" smtClean="0"/>
              <a:pPr/>
              <a:t>8/9/2018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8/9/2018</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8/9/2018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1D8BD707-D9CF-40AE-B4C6-C98DA3205C09}" type="datetimeFigureOut">
              <a:rPr lang="en-US" smtClean="0"/>
              <a:pPr/>
              <a:t>8/9/2018</a:t>
            </a:fld>
            <a:endParaRPr lang="en-US"/>
          </a:p>
        </p:txBody>
      </p:sp>
      <p:sp>
        <p:nvSpPr>
          <p:cNvPr id="9" name="Slide Number Placeholder 8"/>
          <p:cNvSpPr>
            <a:spLocks noGrp="1"/>
          </p:cNvSpPr>
          <p:nvPr>
            <p:ph type="sldNum" sz="quarter" idx="15"/>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pPr/>
              <a:t>8/9/2018</a:t>
            </a:fld>
            <a:endParaRPr lang="en-US"/>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1D8BD707-D9CF-40AE-B4C6-C98DA3205C09}" type="datetimeFigureOut">
              <a:rPr lang="en-US" smtClean="0"/>
              <a:pPr/>
              <a:t>8/9/2018</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6F15528-21DE-4FAA-801E-634DDDAF4B2B}"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fa-IR" dirty="0" smtClean="0"/>
              <a:t>تهیه کننده : میلاد میرزایی </a:t>
            </a:r>
            <a:r>
              <a:rPr lang="fa-IR" dirty="0" smtClean="0"/>
              <a:t>     </a:t>
            </a:r>
          </a:p>
          <a:p>
            <a:r>
              <a:rPr lang="fa-IR" dirty="0" smtClean="0"/>
              <a:t>تحت نظارت دکتر ادیبی </a:t>
            </a:r>
          </a:p>
          <a:p>
            <a:r>
              <a:rPr lang="fa-IR" dirty="0" smtClean="0"/>
              <a:t>با تشکر از جناب دکتر ولی زاده</a:t>
            </a:r>
          </a:p>
          <a:p>
            <a:endParaRPr lang="en-US" dirty="0"/>
          </a:p>
        </p:txBody>
      </p:sp>
      <p:sp>
        <p:nvSpPr>
          <p:cNvPr id="2" name="Title 1"/>
          <p:cNvSpPr>
            <a:spLocks noGrp="1"/>
          </p:cNvSpPr>
          <p:nvPr>
            <p:ph type="ctrTitle"/>
          </p:nvPr>
        </p:nvSpPr>
        <p:spPr/>
        <p:txBody>
          <a:bodyPr/>
          <a:lstStyle/>
          <a:p>
            <a:pPr rtl="1"/>
            <a:r>
              <a:rPr lang="fa-IR" dirty="0" smtClean="0"/>
              <a:t/>
            </a:r>
            <a:br>
              <a:rPr lang="fa-IR" dirty="0" smtClean="0"/>
            </a:br>
            <a:r>
              <a:rPr lang="fa-IR" sz="6000" dirty="0" smtClean="0"/>
              <a:t>اختلالات اضطرابی</a:t>
            </a:r>
            <a:r>
              <a:rPr lang="fa-IR" dirty="0" smtClean="0"/>
              <a:t/>
            </a:r>
            <a:br>
              <a:rPr lang="fa-IR" dirty="0" smtClean="0"/>
            </a:br>
            <a:r>
              <a:rPr lang="fa-IR" sz="2400" dirty="0" smtClean="0">
                <a:solidFill>
                  <a:schemeClr val="bg2"/>
                </a:solidFill>
              </a:rPr>
              <a:t>بر اساس </a:t>
            </a:r>
            <a:r>
              <a:rPr sz="2400" smtClean="0">
                <a:solidFill>
                  <a:schemeClr val="bg2"/>
                </a:solidFill>
              </a:rPr>
              <a:t> </a:t>
            </a:r>
            <a:r>
              <a:rPr sz="2000" smtClean="0">
                <a:solidFill>
                  <a:schemeClr val="bg2"/>
                </a:solidFill>
              </a:rPr>
              <a:t>DSM-5</a:t>
            </a:r>
            <a:r>
              <a:rPr lang="fa-IR" dirty="0" smtClean="0">
                <a:solidFill>
                  <a:schemeClr val="tx2">
                    <a:lumMod val="75000"/>
                  </a:schemeClr>
                </a:solidFill>
              </a:rPr>
              <a:t> </a:t>
            </a:r>
            <a:endParaRPr lang="en-US"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fa-IR" dirty="0" smtClean="0"/>
              <a:t>اضطراب یک پاسخ انطباقی در برابر خطرات می باشد وقتی که این علایم دایمی باشند و به جای کمک به فرد باعث ناراحتی و افت عملکرد وی شوند تشخیص </a:t>
            </a:r>
            <a:r>
              <a:rPr lang="en-US" dirty="0" smtClean="0"/>
              <a:t>GAD</a:t>
            </a:r>
            <a:r>
              <a:rPr lang="fa-IR" dirty="0" smtClean="0"/>
              <a:t> گذاشته می شود </a:t>
            </a:r>
          </a:p>
          <a:p>
            <a:pPr algn="r" rtl="1"/>
            <a:r>
              <a:rPr lang="fa-IR" dirty="0" smtClean="0"/>
              <a:t>بیماران اغلب در مورد موضوعی نگران هستن و علایم نگرانی و دلواپسی تمام امور زندگیشان را گرفتار می سازد </a:t>
            </a:r>
          </a:p>
          <a:p>
            <a:pPr algn="r" rtl="1"/>
            <a:r>
              <a:rPr lang="fa-IR" dirty="0" smtClean="0"/>
              <a:t>اگر علایم بیش از 6ماه طول بکشد و باعث تاثیر قابل ملاحظه در زندگی فرد بشود بر طبق </a:t>
            </a:r>
            <a:r>
              <a:rPr lang="en-US" dirty="0" smtClean="0"/>
              <a:t>DSM5</a:t>
            </a:r>
            <a:r>
              <a:rPr lang="fa-IR" dirty="0" smtClean="0"/>
              <a:t> واجد تشخیص </a:t>
            </a:r>
            <a:r>
              <a:rPr lang="en-US" dirty="0" smtClean="0"/>
              <a:t>GAD</a:t>
            </a:r>
            <a:r>
              <a:rPr lang="fa-IR" dirty="0" smtClean="0"/>
              <a:t> میباشد </a:t>
            </a:r>
          </a:p>
          <a:p>
            <a:pPr algn="r" rtl="1"/>
            <a:r>
              <a:rPr lang="fa-IR" dirty="0" smtClean="0"/>
              <a:t>شیوع این اختلال در خانم ها 2 برابر اقایان می باشد و بیش از نیمی از بیماران دارای اختلالات خلقی و اضطرابی می باشند </a:t>
            </a:r>
          </a:p>
          <a:p>
            <a:pPr algn="r" rtl="1"/>
            <a:r>
              <a:rPr lang="fa-IR" dirty="0" smtClean="0"/>
              <a:t>عوامل زیست شناختی و روان شناختی در اتیولوژی این اختلال درگیرند </a:t>
            </a:r>
            <a:endParaRPr lang="en-US" dirty="0"/>
          </a:p>
        </p:txBody>
      </p:sp>
      <p:sp>
        <p:nvSpPr>
          <p:cNvPr id="3" name="Title 2"/>
          <p:cNvSpPr>
            <a:spLocks noGrp="1"/>
          </p:cNvSpPr>
          <p:nvPr>
            <p:ph type="title"/>
          </p:nvPr>
        </p:nvSpPr>
        <p:spPr/>
        <p:txBody>
          <a:bodyPr/>
          <a:lstStyle/>
          <a:p>
            <a:pPr algn="r" rtl="1"/>
            <a:r>
              <a:rPr lang="fa-IR" dirty="0" smtClean="0">
                <a:solidFill>
                  <a:schemeClr val="tx2">
                    <a:lumMod val="75000"/>
                  </a:schemeClr>
                </a:solidFill>
              </a:rPr>
              <a:t>اختلال اضطرابی منتشر (</a:t>
            </a:r>
            <a:r>
              <a:rPr smtClean="0">
                <a:solidFill>
                  <a:schemeClr val="tx2">
                    <a:lumMod val="75000"/>
                  </a:schemeClr>
                </a:solidFill>
              </a:rPr>
              <a:t>(GAD</a:t>
            </a:r>
            <a:endParaRPr lang="en-US"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572000"/>
          </a:xfrm>
        </p:spPr>
        <p:txBody>
          <a:bodyPr/>
          <a:lstStyle/>
          <a:p>
            <a:pPr algn="r" rtl="1"/>
            <a:r>
              <a:rPr lang="fa-IR" dirty="0" smtClean="0"/>
              <a:t>علامت عمده این اختلال اضطراب منتشر تشویش و نگرانی شدید و ایدار است ،این اختلال با علایم اتونومیک شدید و نیز ترصد شناختی همراه است </a:t>
            </a:r>
          </a:p>
          <a:p>
            <a:pPr algn="r" rtl="1"/>
            <a:r>
              <a:rPr lang="fa-IR" dirty="0" smtClean="0"/>
              <a:t>این اختلال یکسری علایم نباتی مثل تنگی نفس ،تعریق ، تپش قلب ، تهوع و..... ونیز یکسری علایم شناختی مثل گوش به زنگ بودن و تحریکپذیری و ازجا پریدن و ..... دارد </a:t>
            </a:r>
          </a:p>
          <a:p>
            <a:pPr algn="r" rtl="1"/>
            <a:r>
              <a:rPr lang="fa-IR" dirty="0" smtClean="0"/>
              <a:t>تشخیص افتراقی ها : اختلالات عضوی ، هراس ، فوبی ها ، </a:t>
            </a:r>
            <a:r>
              <a:rPr lang="en-US" dirty="0" smtClean="0"/>
              <a:t>OCD</a:t>
            </a:r>
            <a:r>
              <a:rPr lang="fa-IR" dirty="0" smtClean="0"/>
              <a:t>و.....</a:t>
            </a:r>
          </a:p>
          <a:p>
            <a:pPr algn="r" rtl="1"/>
            <a:r>
              <a:rPr lang="fa-IR" dirty="0" smtClean="0"/>
              <a:t>درمان : بوسپیرون ،</a:t>
            </a:r>
            <a:r>
              <a:rPr lang="en-US" dirty="0" smtClean="0"/>
              <a:t>SSRI</a:t>
            </a:r>
            <a:r>
              <a:rPr lang="fa-IR" dirty="0" smtClean="0"/>
              <a:t>ها و بنودیازپین ها به همراه روان درمانی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24000"/>
            <a:ext cx="8305800" cy="4572000"/>
          </a:xfrm>
        </p:spPr>
        <p:txBody>
          <a:bodyPr>
            <a:normAutofit lnSpcReduction="10000"/>
          </a:bodyPr>
          <a:lstStyle/>
          <a:p>
            <a:pPr algn="just" rtl="1"/>
            <a:r>
              <a:rPr lang="fa-IR" dirty="0" smtClean="0"/>
              <a:t>ترس شدید از یک شی یا یک موضوع یا وضعیت را فوبی می گویند </a:t>
            </a:r>
          </a:p>
          <a:p>
            <a:pPr algn="just" rtl="1"/>
            <a:r>
              <a:rPr lang="fa-IR" dirty="0" smtClean="0"/>
              <a:t>این ترس غیرمنطقی و بسیار شدیدتر از اتفاقی است که قرار است بیفتد </a:t>
            </a:r>
          </a:p>
          <a:p>
            <a:pPr algn="just" rtl="1"/>
            <a:r>
              <a:rPr lang="fa-IR" dirty="0" smtClean="0"/>
              <a:t>مثال هایی از ترس ها :ارتفاع ،آب ، خون ، حیوانات ، تزریق و .......</a:t>
            </a:r>
          </a:p>
          <a:p>
            <a:pPr algn="just" rtl="1"/>
            <a:r>
              <a:rPr lang="fa-IR" dirty="0" smtClean="0"/>
              <a:t>ممکن است در مواجهه با مورد فوبیک حتی شدت اضطراب به حد حمله هراس نیز برسد و فرد اغلب می کوشد از ان عامل دوری کند </a:t>
            </a:r>
          </a:p>
          <a:p>
            <a:pPr algn="just" rtl="1"/>
            <a:r>
              <a:rPr lang="fa-IR" dirty="0" smtClean="0"/>
              <a:t>فوبی خاص در خانم ها اغلب 2برابر آقایان می باشد </a:t>
            </a:r>
          </a:p>
          <a:p>
            <a:pPr algn="just" rtl="1"/>
            <a:r>
              <a:rPr lang="fa-IR" dirty="0" smtClean="0"/>
              <a:t>این افراد اغلب ذر پی درمان خود نیستند و به ندرت مراجعه به پزشک دارند </a:t>
            </a:r>
          </a:p>
          <a:p>
            <a:pPr algn="just" rtl="1"/>
            <a:r>
              <a:rPr lang="fa-IR" dirty="0" smtClean="0"/>
              <a:t>درمان این افراد بیشتر درمان روان شناختی می باشد </a:t>
            </a:r>
          </a:p>
          <a:p>
            <a:pPr algn="just" rtl="1"/>
            <a:r>
              <a:rPr lang="fa-IR" dirty="0" smtClean="0"/>
              <a:t>تشخیص افتراقی : مواد توهم زا ، تومورهای مغزی وعروق مغزی </a:t>
            </a:r>
            <a:endParaRPr lang="en-US" dirty="0" smtClean="0"/>
          </a:p>
          <a:p>
            <a:pPr algn="just" rtl="1"/>
            <a:endParaRPr lang="en-US" dirty="0" smtClean="0"/>
          </a:p>
          <a:p>
            <a:pPr algn="just" rtl="1"/>
            <a:endParaRPr lang="en-US" dirty="0"/>
          </a:p>
        </p:txBody>
      </p:sp>
      <p:sp>
        <p:nvSpPr>
          <p:cNvPr id="3" name="Title 2"/>
          <p:cNvSpPr>
            <a:spLocks noGrp="1"/>
          </p:cNvSpPr>
          <p:nvPr>
            <p:ph type="title"/>
          </p:nvPr>
        </p:nvSpPr>
        <p:spPr/>
        <p:txBody>
          <a:bodyPr/>
          <a:lstStyle/>
          <a:p>
            <a:pPr algn="r" rtl="1"/>
            <a:r>
              <a:rPr lang="fa-IR" dirty="0" smtClean="0">
                <a:solidFill>
                  <a:schemeClr val="tx2">
                    <a:lumMod val="75000"/>
                  </a:schemeClr>
                </a:solidFill>
              </a:rPr>
              <a:t>فوبی خاص    </a:t>
            </a:r>
            <a:endParaRPr lang="en-US"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fa-IR" dirty="0" smtClean="0"/>
              <a:t>اساس این اختلال ترس از موقعیتی است که ممکن است به شرمندگی فرد منتهی شود  مثل صحبت در جمع ،ملاقات کردن و..... که باعث منزوی شدن وتخریب آهسته ومداوم عملکرد فرد می شود ،این اشخاص احساس میکنند که دیگران دست از کار کشیده و روی آنها زوم کرده اند </a:t>
            </a:r>
          </a:p>
          <a:p>
            <a:pPr algn="r" rtl="1"/>
            <a:r>
              <a:rPr lang="fa-IR" dirty="0" smtClean="0"/>
              <a:t>تشخیص افتراقی : شخصیت دوری گزین ، افسردگی ، اسکیزویید و روانپریشی و..... </a:t>
            </a:r>
          </a:p>
          <a:p>
            <a:pPr algn="r" rtl="1"/>
            <a:r>
              <a:rPr lang="fa-IR" dirty="0" smtClean="0"/>
              <a:t>2نوع منتشر و عملکردی دارد که در نوع منتشر در همه جمع ها این مشکل را دارد ولی در نوع عملکردی زمانی که در یک جمع قرار است که مورد توجه قرار بگیرد این اختلال پیش می آید </a:t>
            </a:r>
          </a:p>
          <a:p>
            <a:pPr algn="r" rtl="1"/>
            <a:endParaRPr lang="en-US" dirty="0"/>
          </a:p>
        </p:txBody>
      </p:sp>
      <p:sp>
        <p:nvSpPr>
          <p:cNvPr id="3" name="Title 2"/>
          <p:cNvSpPr>
            <a:spLocks noGrp="1"/>
          </p:cNvSpPr>
          <p:nvPr>
            <p:ph type="title"/>
          </p:nvPr>
        </p:nvSpPr>
        <p:spPr/>
        <p:txBody>
          <a:bodyPr/>
          <a:lstStyle/>
          <a:p>
            <a:pPr algn="r" rtl="1"/>
            <a:r>
              <a:rPr lang="fa-IR" dirty="0" smtClean="0">
                <a:solidFill>
                  <a:schemeClr val="tx2">
                    <a:lumMod val="75000"/>
                  </a:schemeClr>
                </a:solidFill>
              </a:rPr>
              <a:t>اختلال اضطراب اجتماعی </a:t>
            </a:r>
            <a:endParaRPr lang="en-US" dirty="0">
              <a:solidFill>
                <a:schemeClr val="tx2">
                  <a:lumMod val="75000"/>
                </a:schemeClr>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4572000"/>
          </a:xfrm>
        </p:spPr>
        <p:txBody>
          <a:bodyPr/>
          <a:lstStyle/>
          <a:p>
            <a:pPr algn="r" rtl="1"/>
            <a:r>
              <a:rPr lang="fa-IR" dirty="0" smtClean="0"/>
              <a:t>این اختلال در خانم ها بیشتر از مردان دیده می شود </a:t>
            </a:r>
            <a:endParaRPr lang="en-US" dirty="0" smtClean="0"/>
          </a:p>
          <a:p>
            <a:pPr algn="r" rtl="1"/>
            <a:endParaRPr lang="fa-IR" dirty="0" smtClean="0"/>
          </a:p>
          <a:p>
            <a:pPr algn="r" rtl="1"/>
            <a:r>
              <a:rPr lang="fa-IR" dirty="0" smtClean="0"/>
              <a:t>درصد بیشتری از مردان مبتلا برای درمان به پزشک مراجعه می کنند</a:t>
            </a:r>
            <a:endParaRPr lang="en-US" dirty="0" smtClean="0"/>
          </a:p>
          <a:p>
            <a:pPr algn="r" rtl="1"/>
            <a:r>
              <a:rPr lang="fa-IR" dirty="0" smtClean="0"/>
              <a:t> </a:t>
            </a:r>
          </a:p>
          <a:p>
            <a:pPr algn="r" rtl="1"/>
            <a:r>
              <a:rPr lang="fa-IR" dirty="0" smtClean="0"/>
              <a:t>درمان : شامل دارو درمانی و روان درمانی است که در دارودرمانی خط اول </a:t>
            </a:r>
            <a:r>
              <a:rPr lang="en-US" dirty="0" smtClean="0"/>
              <a:t>SSRI</a:t>
            </a:r>
            <a:r>
              <a:rPr lang="fa-IR" dirty="0" smtClean="0"/>
              <a:t>ها می باشد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fa-IR" dirty="0" smtClean="0"/>
              <a:t>علایم اضطرابی گاهی به دنبال تجربه استرس های شدید و تجارب تهدید کننده حیات یا حیثیت و آبروی فرد روی می دهد مثل سونامی ها ، زلزله و تصادف و دیدن صحنه قتل وتجاوز به شخص و  ..... </a:t>
            </a:r>
          </a:p>
          <a:p>
            <a:pPr algn="r" rtl="1"/>
            <a:r>
              <a:rPr lang="fa-IR" dirty="0" smtClean="0"/>
              <a:t>شیوع این اختلال در مرد و زن برابر است </a:t>
            </a:r>
          </a:p>
          <a:p>
            <a:pPr algn="r" rtl="1"/>
            <a:r>
              <a:rPr lang="fa-IR" dirty="0" smtClean="0"/>
              <a:t>عامل استرس زا برای ایجاد این اختلال لازم ولی کافی نیست و نیاز به استعداد زیست شناختی و روان شناختی هم وجود دارد  </a:t>
            </a:r>
          </a:p>
          <a:p>
            <a:pPr rtl="1">
              <a:buNone/>
            </a:pPr>
            <a:r>
              <a:rPr lang="fa-IR" dirty="0" smtClean="0"/>
              <a:t>درمان :دارودرمانی ( </a:t>
            </a:r>
            <a:r>
              <a:rPr lang="en-US" dirty="0" smtClean="0"/>
              <a:t>SSRI</a:t>
            </a:r>
            <a:r>
              <a:rPr lang="fa-IR" dirty="0" smtClean="0"/>
              <a:t>ها و </a:t>
            </a:r>
            <a:r>
              <a:rPr lang="en-US" dirty="0" smtClean="0"/>
              <a:t>TCA</a:t>
            </a:r>
            <a:r>
              <a:rPr lang="fa-IR" dirty="0" smtClean="0"/>
              <a:t>ها ) و روان درمانی </a:t>
            </a:r>
            <a:endParaRPr lang="en-US" dirty="0"/>
          </a:p>
        </p:txBody>
      </p:sp>
      <p:sp>
        <p:nvSpPr>
          <p:cNvPr id="3" name="Title 2"/>
          <p:cNvSpPr>
            <a:spLocks noGrp="1"/>
          </p:cNvSpPr>
          <p:nvPr>
            <p:ph type="title"/>
          </p:nvPr>
        </p:nvSpPr>
        <p:spPr/>
        <p:txBody>
          <a:bodyPr/>
          <a:lstStyle/>
          <a:p>
            <a:pPr algn="r" rtl="1"/>
            <a:r>
              <a:rPr lang="fa-IR" dirty="0" smtClean="0">
                <a:solidFill>
                  <a:schemeClr val="tx2">
                    <a:lumMod val="75000"/>
                  </a:schemeClr>
                </a:solidFill>
              </a:rPr>
              <a:t>اختلال استرس پس از حادثه </a:t>
            </a:r>
            <a:r>
              <a:rPr smtClean="0">
                <a:solidFill>
                  <a:schemeClr val="tx2">
                    <a:lumMod val="75000"/>
                  </a:schemeClr>
                </a:solidFill>
              </a:rPr>
              <a:t>(PTSD)</a:t>
            </a:r>
            <a:endParaRPr lang="en-US" dirty="0">
              <a:solidFill>
                <a:schemeClr val="tx2">
                  <a:lumMod val="75000"/>
                </a:schemeClr>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fa-IR" dirty="0" smtClean="0"/>
              <a:t>اختلالی مزاحم و ناراحت کننده است که باعث آسیب جدی به کارکرد بیمار می شود ، وقت زیادی از بیمار تلف می شود و به خاطر ماهیت تکراری و بیهوده باعث صدمه به بیمارمی شود </a:t>
            </a:r>
          </a:p>
          <a:p>
            <a:pPr algn="r" rtl="1"/>
            <a:r>
              <a:rPr lang="fa-IR" dirty="0" smtClean="0"/>
              <a:t>فکر وسواسی در حقیقت یک فکر ،احساس ،عقیده مزاحم و تکرار شونده است که به علت اجباری بودن به شدت برای فرد اضطراب آور می باشد </a:t>
            </a:r>
          </a:p>
          <a:p>
            <a:pPr algn="r" rtl="1"/>
            <a:r>
              <a:rPr lang="fa-IR" dirty="0" smtClean="0"/>
              <a:t>مشخصه اول وسواس این است که خلاف خواست و تمایلات فرد می باشد </a:t>
            </a:r>
          </a:p>
          <a:p>
            <a:pPr algn="r" rtl="1"/>
            <a:r>
              <a:rPr lang="fa-IR" dirty="0" smtClean="0"/>
              <a:t>مشخصه دوم این است که بیمار اعتقاد دارد که این افکار متعلق به خود فرد است </a:t>
            </a:r>
          </a:p>
          <a:p>
            <a:pPr algn="r" rtl="1"/>
            <a:r>
              <a:rPr lang="fa-IR" dirty="0" smtClean="0"/>
              <a:t>میزان ابتلا وسواس در مرد و زن یکسان است </a:t>
            </a:r>
            <a:endParaRPr lang="en-US" dirty="0"/>
          </a:p>
        </p:txBody>
      </p:sp>
      <p:sp>
        <p:nvSpPr>
          <p:cNvPr id="3" name="Title 2"/>
          <p:cNvSpPr>
            <a:spLocks noGrp="1"/>
          </p:cNvSpPr>
          <p:nvPr>
            <p:ph type="title"/>
          </p:nvPr>
        </p:nvSpPr>
        <p:spPr/>
        <p:txBody>
          <a:bodyPr/>
          <a:lstStyle/>
          <a:p>
            <a:pPr algn="r" rtl="1"/>
            <a:r>
              <a:rPr lang="fa-IR" dirty="0" smtClean="0">
                <a:solidFill>
                  <a:schemeClr val="tx2">
                    <a:lumMod val="75000"/>
                  </a:schemeClr>
                </a:solidFill>
              </a:rPr>
              <a:t>اختلال وسواسی – جبری </a:t>
            </a:r>
            <a:endParaRPr lang="en-US" dirty="0">
              <a:solidFill>
                <a:schemeClr val="tx2">
                  <a:lumMod val="75000"/>
                </a:schemeClr>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4572000"/>
          </a:xfrm>
        </p:spPr>
        <p:txBody>
          <a:bodyPr>
            <a:normAutofit lnSpcReduction="10000"/>
          </a:bodyPr>
          <a:lstStyle/>
          <a:p>
            <a:pPr algn="r" rtl="1"/>
            <a:r>
              <a:rPr lang="fa-IR" dirty="0" smtClean="0"/>
              <a:t>در اتیولوژی این بیماری عوامل مختلفی مثل عوامل زست شناختی ، ژنتیک ، عوامل رفتاری و عوامل روانی –اجتماعی دخیل می باشد </a:t>
            </a:r>
            <a:endParaRPr lang="en-US" dirty="0" smtClean="0"/>
          </a:p>
          <a:p>
            <a:pPr algn="r" rtl="1"/>
            <a:endParaRPr lang="fa-IR" dirty="0" smtClean="0"/>
          </a:p>
          <a:p>
            <a:pPr algn="r" rtl="1"/>
            <a:r>
              <a:rPr lang="fa-IR" dirty="0" smtClean="0"/>
              <a:t>تابلوهای شایع این اختلال : وسواس آلودگی ، تردید ،افکار مزاحم بدون وجود عمل وسواسی ، تقارن و شمارش </a:t>
            </a:r>
            <a:endParaRPr lang="en-US" dirty="0" smtClean="0"/>
          </a:p>
          <a:p>
            <a:pPr algn="r" rtl="1"/>
            <a:endParaRPr lang="fa-IR" dirty="0" smtClean="0"/>
          </a:p>
          <a:p>
            <a:pPr algn="r" rtl="1"/>
            <a:r>
              <a:rPr lang="fa-IR" dirty="0" smtClean="0"/>
              <a:t>تشخیص افتراقی : اختلالات عضوی ، کره سیدنهام ، هانتینگتون ، اختلال شخصیت و ..... </a:t>
            </a:r>
            <a:endParaRPr lang="en-US" dirty="0" smtClean="0"/>
          </a:p>
          <a:p>
            <a:pPr algn="r" rtl="1">
              <a:buNone/>
            </a:pPr>
            <a:endParaRPr lang="fa-IR" dirty="0" smtClean="0"/>
          </a:p>
          <a:p>
            <a:pPr algn="r" rtl="1"/>
            <a:r>
              <a:rPr lang="fa-IR" dirty="0" smtClean="0"/>
              <a:t>درمان : از دارو درمانی ( </a:t>
            </a:r>
            <a:r>
              <a:rPr lang="en-US" dirty="0" smtClean="0"/>
              <a:t>SSRI</a:t>
            </a:r>
            <a:r>
              <a:rPr lang="fa-IR" dirty="0" smtClean="0"/>
              <a:t>ها و کلومیپرامین ) و روان درمانی استفاده میشود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47800" y="2667000"/>
            <a:ext cx="6400800" cy="838200"/>
          </a:xfrm>
        </p:spPr>
        <p:txBody>
          <a:bodyPr>
            <a:noAutofit/>
          </a:bodyPr>
          <a:lstStyle/>
          <a:p>
            <a:pPr algn="ctr" rtl="1">
              <a:buNone/>
            </a:pPr>
            <a:r>
              <a:rPr lang="fa-IR" sz="4000" dirty="0" smtClean="0"/>
              <a:t>با تشکر</a:t>
            </a:r>
          </a:p>
          <a:p>
            <a:pPr algn="ctr" rtl="1">
              <a:buNone/>
            </a:pPr>
            <a:r>
              <a:rPr lang="fa-IR" sz="4000" dirty="0" smtClean="0"/>
              <a:t>مرداد 97</a:t>
            </a:r>
          </a:p>
          <a:p>
            <a:endParaRPr lang="fa-IR" sz="4000" dirty="0" smtClean="0"/>
          </a:p>
          <a:p>
            <a:endParaRPr lang="en-US" sz="4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838200"/>
            <a:ext cx="8229600" cy="4572000"/>
          </a:xfrm>
        </p:spPr>
        <p:txBody>
          <a:bodyPr>
            <a:normAutofit/>
          </a:bodyPr>
          <a:lstStyle/>
          <a:p>
            <a:pPr algn="just" rtl="1">
              <a:buNone/>
            </a:pPr>
            <a:r>
              <a:rPr lang="fa-IR" dirty="0" smtClean="0"/>
              <a:t> </a:t>
            </a:r>
            <a:r>
              <a:rPr lang="fa-IR" dirty="0" smtClean="0">
                <a:solidFill>
                  <a:schemeClr val="tx2">
                    <a:lumMod val="75000"/>
                  </a:schemeClr>
                </a:solidFill>
              </a:rPr>
              <a:t>تعریف : </a:t>
            </a:r>
            <a:endParaRPr lang="en-US" dirty="0" smtClean="0">
              <a:solidFill>
                <a:schemeClr val="tx2">
                  <a:lumMod val="75000"/>
                </a:schemeClr>
              </a:solidFill>
            </a:endParaRPr>
          </a:p>
          <a:p>
            <a:pPr algn="just" rtl="1">
              <a:buNone/>
            </a:pPr>
            <a:r>
              <a:rPr lang="fa-IR" dirty="0" smtClean="0"/>
              <a:t>اضطراب واکنش انسان به خطر احتمالی است که سوژه خطر زیاد واضح و</a:t>
            </a:r>
            <a:r>
              <a:rPr lang="en-US" dirty="0" smtClean="0"/>
              <a:t> </a:t>
            </a:r>
            <a:r>
              <a:rPr lang="fa-IR" dirty="0" smtClean="0"/>
              <a:t>روشن نیست </a:t>
            </a:r>
          </a:p>
          <a:p>
            <a:pPr algn="just" rtl="1">
              <a:buNone/>
            </a:pPr>
            <a:r>
              <a:rPr lang="fa-IR" dirty="0" smtClean="0"/>
              <a:t> مثال :ترس از امتحان با وجود آمادگی قبلی دانشجو </a:t>
            </a:r>
          </a:p>
          <a:p>
            <a:pPr algn="just" rtl="1">
              <a:buNone/>
            </a:pPr>
            <a:r>
              <a:rPr lang="fa-IR" dirty="0" smtClean="0"/>
              <a:t> اختلالات اضطرابی از شایع ترین اختلالات روانپزشکی هستند و در بین آنها فوبیاها شایعترینند .</a:t>
            </a:r>
          </a:p>
          <a:p>
            <a:pPr algn="just" rtl="1">
              <a:buNone/>
            </a:pPr>
            <a:r>
              <a:rPr lang="fa-IR" dirty="0" smtClean="0"/>
              <a:t> علایم و نشانه های اضطراب با علایم جسمی وروان شناختی</a:t>
            </a:r>
          </a:p>
          <a:p>
            <a:pPr algn="just" rtl="1">
              <a:buNone/>
            </a:pPr>
            <a:r>
              <a:rPr lang="fa-IR" dirty="0" smtClean="0"/>
              <a:t> روی می دهد  </a:t>
            </a:r>
          </a:p>
          <a:p>
            <a:pPr algn="just" rtl="1">
              <a:buNone/>
            </a:pPr>
            <a:r>
              <a:rPr lang="fa-IR" dirty="0" smtClean="0">
                <a:solidFill>
                  <a:schemeClr val="tx2">
                    <a:lumMod val="75000"/>
                  </a:schemeClr>
                </a:solidFill>
              </a:rPr>
              <a:t>تفاوت ترس با اضطراب در مشخص بودن عامل ایجاد کننده وحشت در ترس</a:t>
            </a:r>
            <a:r>
              <a:rPr lang="en-US" dirty="0" smtClean="0">
                <a:solidFill>
                  <a:schemeClr val="tx2">
                    <a:lumMod val="75000"/>
                  </a:schemeClr>
                </a:solidFill>
              </a:rPr>
              <a:t> </a:t>
            </a:r>
            <a:r>
              <a:rPr lang="fa-IR" dirty="0" smtClean="0">
                <a:solidFill>
                  <a:schemeClr val="tx2">
                    <a:lumMod val="75000"/>
                  </a:schemeClr>
                </a:solidFill>
              </a:rPr>
              <a:t>می باشد </a:t>
            </a:r>
            <a:endParaRPr lang="en-US"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46237"/>
            <a:ext cx="8229600" cy="4830763"/>
          </a:xfrm>
        </p:spPr>
        <p:txBody>
          <a:bodyPr>
            <a:normAutofit/>
          </a:bodyPr>
          <a:lstStyle/>
          <a:p>
            <a:pPr algn="r" rtl="1"/>
            <a:r>
              <a:rPr lang="fa-IR" sz="2000" dirty="0" smtClean="0"/>
              <a:t>ناشی از یک بیماری طب عمومی </a:t>
            </a:r>
          </a:p>
          <a:p>
            <a:pPr algn="r" rtl="1"/>
            <a:r>
              <a:rPr lang="fa-IR" sz="2000" dirty="0" smtClean="0"/>
              <a:t>ناشی از مواد </a:t>
            </a:r>
          </a:p>
          <a:p>
            <a:pPr algn="r" rtl="1"/>
            <a:r>
              <a:rPr lang="fa-IR" sz="2000" dirty="0" smtClean="0"/>
              <a:t>اختلال اضطراب – افسردگی مختلط </a:t>
            </a:r>
          </a:p>
          <a:p>
            <a:pPr algn="r" rtl="1"/>
            <a:r>
              <a:rPr lang="fa-IR" sz="2000" dirty="0" smtClean="0"/>
              <a:t>اختلال هراس ( پانیک ) </a:t>
            </a:r>
          </a:p>
          <a:p>
            <a:pPr algn="r" rtl="1"/>
            <a:r>
              <a:rPr lang="fa-IR" sz="2000" dirty="0" smtClean="0"/>
              <a:t>آگورا فوبیا (گذر هراسی ) </a:t>
            </a:r>
          </a:p>
          <a:p>
            <a:pPr algn="r" rtl="1"/>
            <a:r>
              <a:rPr lang="fa-IR" sz="2000" dirty="0" smtClean="0"/>
              <a:t>اختلال اضطراب منتشر</a:t>
            </a:r>
            <a:r>
              <a:rPr lang="en-US" sz="2000" dirty="0" smtClean="0"/>
              <a:t>(GAD) </a:t>
            </a:r>
          </a:p>
          <a:p>
            <a:pPr algn="r" rtl="1"/>
            <a:r>
              <a:rPr lang="fa-IR" sz="2000" dirty="0" smtClean="0"/>
              <a:t>فوبی خاص </a:t>
            </a:r>
          </a:p>
          <a:p>
            <a:pPr algn="r" rtl="1"/>
            <a:r>
              <a:rPr lang="fa-IR" sz="2000" dirty="0" smtClean="0"/>
              <a:t>اختلال اضطراب اجتماعی </a:t>
            </a:r>
          </a:p>
          <a:p>
            <a:pPr algn="r" rtl="1"/>
            <a:r>
              <a:rPr lang="fa-IR" sz="2000" dirty="0" smtClean="0"/>
              <a:t>اختلال استرس پس از سانحه </a:t>
            </a:r>
          </a:p>
          <a:p>
            <a:pPr algn="r" rtl="1"/>
            <a:r>
              <a:rPr lang="fa-IR" sz="2000" dirty="0" smtClean="0"/>
              <a:t>اختلال وسواسی جبری </a:t>
            </a:r>
            <a:endParaRPr lang="en-US" sz="2000" dirty="0"/>
          </a:p>
        </p:txBody>
      </p:sp>
      <p:sp>
        <p:nvSpPr>
          <p:cNvPr id="2" name="Title 1"/>
          <p:cNvSpPr>
            <a:spLocks noGrp="1"/>
          </p:cNvSpPr>
          <p:nvPr>
            <p:ph type="title"/>
          </p:nvPr>
        </p:nvSpPr>
        <p:spPr/>
        <p:txBody>
          <a:bodyPr>
            <a:normAutofit/>
          </a:bodyPr>
          <a:lstStyle/>
          <a:p>
            <a:pPr algn="r" rtl="1"/>
            <a:r>
              <a:rPr lang="fa-IR" dirty="0" smtClean="0"/>
              <a:t>انواع اختلالات اضطرابی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r" rtl="1">
              <a:buNone/>
            </a:pPr>
            <a:r>
              <a:rPr lang="fa-IR" sz="2000" dirty="0" smtClean="0"/>
              <a:t>علایم  اضطرابی در بعضی موارد می توانند در زمینه یک اختلال عضوی ایجاد شوند </a:t>
            </a:r>
          </a:p>
          <a:p>
            <a:pPr algn="r" rtl="1">
              <a:buNone/>
            </a:pPr>
            <a:r>
              <a:rPr lang="fa-IR" sz="2000" dirty="0" smtClean="0"/>
              <a:t>اختلالاتی که با اضطراب رابطه دارند : </a:t>
            </a:r>
          </a:p>
          <a:p>
            <a:pPr algn="r" rtl="1"/>
            <a:r>
              <a:rPr lang="fa-IR" sz="2000" dirty="0" smtClean="0"/>
              <a:t>نورولوژیک ها </a:t>
            </a:r>
          </a:p>
          <a:p>
            <a:pPr algn="r" rtl="1"/>
            <a:r>
              <a:rPr lang="fa-IR" sz="2000" dirty="0" smtClean="0"/>
              <a:t>سیستمیک ها </a:t>
            </a:r>
          </a:p>
          <a:p>
            <a:pPr algn="r" rtl="1"/>
            <a:r>
              <a:rPr lang="fa-IR" sz="2000" dirty="0" smtClean="0"/>
              <a:t>غددی </a:t>
            </a:r>
          </a:p>
          <a:p>
            <a:pPr algn="r" rtl="1"/>
            <a:r>
              <a:rPr lang="fa-IR" sz="2000" dirty="0" smtClean="0"/>
              <a:t>التهابی </a:t>
            </a:r>
          </a:p>
          <a:p>
            <a:pPr algn="r" rtl="1"/>
            <a:r>
              <a:rPr lang="fa-IR" sz="2000" dirty="0" smtClean="0"/>
              <a:t>کمبود ویتامین ها مثل  </a:t>
            </a:r>
            <a:r>
              <a:rPr lang="en-US" sz="2000" dirty="0" smtClean="0"/>
              <a:t>B12</a:t>
            </a:r>
          </a:p>
          <a:p>
            <a:pPr algn="r" rtl="1"/>
            <a:r>
              <a:rPr lang="fa-IR" sz="2000" dirty="0" smtClean="0"/>
              <a:t>بیماری های تب دار و عفونی </a:t>
            </a:r>
          </a:p>
          <a:p>
            <a:pPr algn="r" rtl="1"/>
            <a:r>
              <a:rPr lang="fa-IR" sz="2000" dirty="0" smtClean="0"/>
              <a:t>اختلالات سمی  و ........</a:t>
            </a:r>
          </a:p>
          <a:p>
            <a:pPr algn="r" rtl="1">
              <a:buNone/>
            </a:pPr>
            <a:r>
              <a:rPr lang="fa-IR" sz="2000" b="1" dirty="0" smtClean="0"/>
              <a:t>درمان</a:t>
            </a:r>
            <a:r>
              <a:rPr lang="fa-IR" sz="2000" dirty="0" smtClean="0"/>
              <a:t> :</a:t>
            </a:r>
            <a:r>
              <a:rPr lang="en-US" sz="2000" dirty="0" smtClean="0"/>
              <a:t> </a:t>
            </a:r>
            <a:r>
              <a:rPr lang="fa-IR" sz="2000" dirty="0" smtClean="0"/>
              <a:t>باید اختلال زمینه ای اصلی برطرف شود و در کنارش از بنزودیازپین ها و </a:t>
            </a:r>
            <a:r>
              <a:rPr lang="en-US" sz="2000" dirty="0" smtClean="0"/>
              <a:t>SSRI</a:t>
            </a:r>
            <a:r>
              <a:rPr lang="fa-IR" sz="2000" dirty="0" smtClean="0"/>
              <a:t>ها هم استفاده می شود </a:t>
            </a:r>
            <a:endParaRPr lang="en-US" sz="2000" dirty="0"/>
          </a:p>
        </p:txBody>
      </p:sp>
      <p:sp>
        <p:nvSpPr>
          <p:cNvPr id="3" name="Title 2"/>
          <p:cNvSpPr>
            <a:spLocks noGrp="1"/>
          </p:cNvSpPr>
          <p:nvPr>
            <p:ph type="title"/>
          </p:nvPr>
        </p:nvSpPr>
        <p:spPr/>
        <p:txBody>
          <a:bodyPr/>
          <a:lstStyle/>
          <a:p>
            <a:pPr algn="r" rtl="1"/>
            <a:r>
              <a:rPr lang="fa-IR" dirty="0" smtClean="0">
                <a:solidFill>
                  <a:schemeClr val="tx2">
                    <a:lumMod val="75000"/>
                  </a:schemeClr>
                </a:solidFill>
              </a:rPr>
              <a:t>اختلال اضطرابی ناشی از بیماری طبی</a:t>
            </a:r>
            <a:endParaRPr lang="en-US"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buNone/>
            </a:pPr>
            <a:r>
              <a:rPr lang="fa-IR" dirty="0" smtClean="0"/>
              <a:t>علایم اضطرابی می تواند توسط مواد قانونی یا غیرقانونی و دارویی یا غیر دارویی ایجاد شود  </a:t>
            </a:r>
          </a:p>
          <a:p>
            <a:pPr algn="r" rtl="1">
              <a:buNone/>
            </a:pPr>
            <a:r>
              <a:rPr lang="fa-IR" dirty="0" smtClean="0"/>
              <a:t>شیوع این اختلال با توجه به سومصرف مواد  نسبتا بالاست </a:t>
            </a:r>
            <a:r>
              <a:rPr lang="en-US" dirty="0" smtClean="0"/>
              <a:t>.</a:t>
            </a:r>
            <a:endParaRPr lang="fa-IR" dirty="0" smtClean="0"/>
          </a:p>
          <a:p>
            <a:pPr algn="r" rtl="1">
              <a:buNone/>
            </a:pPr>
            <a:r>
              <a:rPr lang="fa-IR" dirty="0" smtClean="0"/>
              <a:t>تشخیص بر اساس </a:t>
            </a:r>
            <a:r>
              <a:rPr lang="en-US" dirty="0" smtClean="0"/>
              <a:t>DSM5</a:t>
            </a:r>
            <a:r>
              <a:rPr lang="fa-IR" dirty="0" smtClean="0"/>
              <a:t> وجود اضطراب بارز علایم شبیه به حملات هراس که در طول مصرف یا حداکثر یک ماه پس از قطع مصرف داروها ظاهر شود </a:t>
            </a:r>
            <a:r>
              <a:rPr lang="en-US" dirty="0" smtClean="0"/>
              <a:t>.</a:t>
            </a:r>
            <a:endParaRPr lang="fa-IR" dirty="0" smtClean="0"/>
          </a:p>
          <a:p>
            <a:pPr algn="r" rtl="1">
              <a:buNone/>
            </a:pPr>
            <a:r>
              <a:rPr lang="fa-IR" dirty="0" smtClean="0"/>
              <a:t> در تشخیص افتراقی آن اختلال اولیه اضطرابی و نیز اختلالات شخصیت و گاه تمارض را می توان در نظر گرفت  </a:t>
            </a:r>
          </a:p>
          <a:p>
            <a:pPr algn="r" rtl="1">
              <a:buNone/>
            </a:pPr>
            <a:r>
              <a:rPr lang="fa-IR" dirty="0" smtClean="0"/>
              <a:t>درمان : حذف ماده ای که باعث اختلال شده و نیز استفاده از بنزودیازپین ها </a:t>
            </a:r>
            <a:endParaRPr lang="en-US" dirty="0"/>
          </a:p>
        </p:txBody>
      </p:sp>
      <p:sp>
        <p:nvSpPr>
          <p:cNvPr id="3" name="Title 2"/>
          <p:cNvSpPr>
            <a:spLocks noGrp="1"/>
          </p:cNvSpPr>
          <p:nvPr>
            <p:ph type="title"/>
          </p:nvPr>
        </p:nvSpPr>
        <p:spPr/>
        <p:txBody>
          <a:bodyPr/>
          <a:lstStyle/>
          <a:p>
            <a:pPr algn="r" rtl="1"/>
            <a:r>
              <a:rPr lang="fa-IR" dirty="0" smtClean="0">
                <a:solidFill>
                  <a:schemeClr val="tx2">
                    <a:lumMod val="75000"/>
                  </a:schemeClr>
                </a:solidFill>
              </a:rPr>
              <a:t>اختلال اضطرابی ناشی از مواد </a:t>
            </a:r>
            <a:endParaRPr lang="en-US"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fa-IR" dirty="0" smtClean="0"/>
              <a:t>یکی از شایعترین موارد بالینی که در کلینیک ها مشاهده می شود </a:t>
            </a:r>
          </a:p>
          <a:p>
            <a:pPr algn="r" rtl="1"/>
            <a:r>
              <a:rPr lang="fa-IR" dirty="0" smtClean="0"/>
              <a:t>وجود توام علایم اضطرابی و افسردگی که واجد معیارهای هیچ کدام به تنهایی نمی باشد  </a:t>
            </a:r>
          </a:p>
          <a:p>
            <a:pPr algn="r" rtl="1"/>
            <a:r>
              <a:rPr lang="fa-IR" dirty="0" smtClean="0"/>
              <a:t>این علایم باعث اختلال عملکرد بیمار و دلیل مراجعه به پزشک می باشد </a:t>
            </a:r>
          </a:p>
          <a:p>
            <a:pPr algn="r" rtl="1"/>
            <a:r>
              <a:rPr lang="fa-IR" dirty="0" smtClean="0"/>
              <a:t>علایم افسردگی با علایم شبیه پانیک شایعتر است </a:t>
            </a:r>
          </a:p>
          <a:p>
            <a:pPr algn="r" rtl="1"/>
            <a:r>
              <a:rPr lang="fa-IR" dirty="0" smtClean="0"/>
              <a:t>در تشخیص افتراقی ان باید </a:t>
            </a:r>
            <a:r>
              <a:rPr lang="en-US" dirty="0" smtClean="0"/>
              <a:t>GAD</a:t>
            </a:r>
            <a:r>
              <a:rPr lang="fa-IR" dirty="0" smtClean="0"/>
              <a:t> و دیس تایمی و ..... را مد نظر داشت </a:t>
            </a:r>
          </a:p>
          <a:p>
            <a:pPr algn="r" rtl="1"/>
            <a:r>
              <a:rPr lang="fa-IR" dirty="0" smtClean="0"/>
              <a:t>درمان : </a:t>
            </a:r>
            <a:r>
              <a:rPr lang="en-US" dirty="0" smtClean="0"/>
              <a:t>SSRI</a:t>
            </a:r>
            <a:r>
              <a:rPr lang="fa-IR" dirty="0" smtClean="0"/>
              <a:t>ها ،بنزودیازپین ها و بوسپیرون که در کناراینها می شود از روان درمانی هم استفاده کرد </a:t>
            </a:r>
          </a:p>
          <a:p>
            <a:pPr algn="r" rtl="1">
              <a:buNone/>
            </a:pPr>
            <a:r>
              <a:rPr lang="fa-IR" dirty="0" smtClean="0"/>
              <a:t> </a:t>
            </a:r>
            <a:endParaRPr lang="en-US" dirty="0"/>
          </a:p>
        </p:txBody>
      </p:sp>
      <p:sp>
        <p:nvSpPr>
          <p:cNvPr id="3" name="Title 2"/>
          <p:cNvSpPr>
            <a:spLocks noGrp="1"/>
          </p:cNvSpPr>
          <p:nvPr>
            <p:ph type="title"/>
          </p:nvPr>
        </p:nvSpPr>
        <p:spPr/>
        <p:txBody>
          <a:bodyPr/>
          <a:lstStyle/>
          <a:p>
            <a:pPr algn="r" rtl="1"/>
            <a:r>
              <a:rPr lang="fa-IR" dirty="0" smtClean="0"/>
              <a:t>اختلال اضطراب –افسردگی مختلط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fa-IR" dirty="0" smtClean="0"/>
              <a:t>اختلال هراس با حملات غیرمنتظره هراس مشخص می شود که به صورت شدید و ناگهانی روی می دهد </a:t>
            </a:r>
          </a:p>
          <a:p>
            <a:pPr algn="r" rtl="1"/>
            <a:r>
              <a:rPr lang="fa-IR" dirty="0" smtClean="0"/>
              <a:t>به صورت هجوم علایم اضطرابی روی می دهد که با احساس قریب الوقوع مرگ یا جنون همراه است که از چند دقیقه تا چند ساعت طول         می کشد ، در این حملات علایم جسمی و روان شناختی در طول مدت زمان کوتاهی به اوج می رسند </a:t>
            </a:r>
          </a:p>
          <a:p>
            <a:pPr algn="r" rtl="1"/>
            <a:r>
              <a:rPr lang="fa-IR" dirty="0" smtClean="0"/>
              <a:t>تشخیص : وجود حداقل یک حمله هراس و حداقل یک ماه نگرانی برای وقوع مجدد حمله نیاز است </a:t>
            </a:r>
          </a:p>
          <a:p>
            <a:pPr algn="r" rtl="1"/>
            <a:r>
              <a:rPr lang="fa-IR" dirty="0" smtClean="0"/>
              <a:t>در موارد زیادی بیماران اغلب شکایات جسمی و قلبی ریوی و یا سرگیجه ناگهانی شدید دارند </a:t>
            </a:r>
          </a:p>
        </p:txBody>
      </p:sp>
      <p:sp>
        <p:nvSpPr>
          <p:cNvPr id="3" name="Title 2"/>
          <p:cNvSpPr>
            <a:spLocks noGrp="1"/>
          </p:cNvSpPr>
          <p:nvPr>
            <p:ph type="title"/>
          </p:nvPr>
        </p:nvSpPr>
        <p:spPr/>
        <p:txBody>
          <a:bodyPr/>
          <a:lstStyle/>
          <a:p>
            <a:pPr algn="r" rtl="1"/>
            <a:r>
              <a:rPr lang="fa-IR" dirty="0" smtClean="0">
                <a:solidFill>
                  <a:schemeClr val="tx2">
                    <a:lumMod val="75000"/>
                  </a:schemeClr>
                </a:solidFill>
              </a:rPr>
              <a:t>اختلال هراس (پانیک )</a:t>
            </a:r>
            <a:endParaRPr lang="en-US"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572000"/>
          </a:xfrm>
        </p:spPr>
        <p:txBody>
          <a:bodyPr/>
          <a:lstStyle/>
          <a:p>
            <a:pPr algn="r" rtl="1"/>
            <a:r>
              <a:rPr lang="fa-IR" dirty="0" smtClean="0"/>
              <a:t>شایعترین همبودی  اختلال پانیک با آگورافوبیا می باشد </a:t>
            </a:r>
          </a:p>
          <a:p>
            <a:pPr algn="r" rtl="1"/>
            <a:r>
              <a:rPr lang="fa-IR" dirty="0" smtClean="0"/>
              <a:t>تشخیص افتراقی : اختلال محور تیرویید – هیپرپاراتیروییدیسم – اختلالات قلبی  - اختلالات عصبی و.... </a:t>
            </a:r>
          </a:p>
          <a:p>
            <a:pPr algn="r" rtl="1"/>
            <a:r>
              <a:rPr lang="fa-IR" dirty="0" smtClean="0"/>
              <a:t>این اختلال در دوره نوجوانی و جوانی به اوج می رسد </a:t>
            </a:r>
          </a:p>
          <a:p>
            <a:pPr algn="r" rtl="1"/>
            <a:r>
              <a:rPr lang="fa-IR" dirty="0" smtClean="0"/>
              <a:t>این  اختلال از شایعترین مراجعان به درمانگاه ها و اورژانس ها می باشد </a:t>
            </a:r>
          </a:p>
          <a:p>
            <a:pPr algn="r" rtl="1"/>
            <a:r>
              <a:rPr lang="fa-IR" dirty="0" smtClean="0"/>
              <a:t>درمان : بنزودیازپین ها و </a:t>
            </a:r>
            <a:r>
              <a:rPr lang="en-US" dirty="0" smtClean="0"/>
              <a:t>SSRI</a:t>
            </a:r>
            <a:r>
              <a:rPr lang="fa-IR" dirty="0" smtClean="0"/>
              <a:t>ها و</a:t>
            </a:r>
            <a:r>
              <a:rPr lang="en-US" dirty="0" smtClean="0"/>
              <a:t>TCA</a:t>
            </a:r>
            <a:r>
              <a:rPr lang="fa-IR" dirty="0" smtClean="0"/>
              <a:t>ها  نیز در کنار دارو درمانی از روان شناختی هم استفاده می شود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fa-IR" dirty="0" smtClean="0"/>
              <a:t>در این اختلال علایم اضطرابی موقعی ظاهر می شوند که بیمار خود را در موقعیتی فرض میکند که امکان کمک گرفتن یا فرار از موقعیت دشوار است  ، این موقعیت اغلب با تنهایی فرد ارتباط دارد </a:t>
            </a:r>
          </a:p>
          <a:p>
            <a:pPr algn="r" rtl="1"/>
            <a:r>
              <a:rPr lang="fa-IR" dirty="0" smtClean="0"/>
              <a:t>این اختلال بسیار فلج کننده است به طوری که بسیاری از موقعیت ها و فرصت های بیماران در زمینه بیماری می سوزد </a:t>
            </a:r>
          </a:p>
          <a:p>
            <a:pPr algn="r" rtl="1"/>
            <a:r>
              <a:rPr lang="fa-IR" dirty="0" smtClean="0"/>
              <a:t>مثال هایی از موقعیت ها : تنها از منزل خارج شدن ، تنها در خانه ماندن ، از منزل زیاد دور شدن ، حضور در مجالس ، حمام ، هواپیما و ........ </a:t>
            </a:r>
          </a:p>
          <a:p>
            <a:pPr algn="r" rtl="1"/>
            <a:r>
              <a:rPr lang="fa-IR" dirty="0" smtClean="0"/>
              <a:t>این اختلال اغلب موقعی روی می دهد که فرد در یک موقعیت دچار حمله هراس میشود .</a:t>
            </a:r>
          </a:p>
          <a:p>
            <a:pPr algn="r" rtl="1"/>
            <a:r>
              <a:rPr lang="fa-IR" dirty="0" smtClean="0"/>
              <a:t>درمان : کنترل حملات هراس ونیز درمان روان شناختی و .......</a:t>
            </a:r>
            <a:endParaRPr lang="en-US" dirty="0"/>
          </a:p>
        </p:txBody>
      </p:sp>
      <p:sp>
        <p:nvSpPr>
          <p:cNvPr id="3" name="Title 2"/>
          <p:cNvSpPr>
            <a:spLocks noGrp="1"/>
          </p:cNvSpPr>
          <p:nvPr>
            <p:ph type="title"/>
          </p:nvPr>
        </p:nvSpPr>
        <p:spPr/>
        <p:txBody>
          <a:bodyPr/>
          <a:lstStyle/>
          <a:p>
            <a:pPr algn="r"/>
            <a:r>
              <a:rPr lang="fa-IR" dirty="0" smtClean="0">
                <a:solidFill>
                  <a:schemeClr val="tx2">
                    <a:lumMod val="75000"/>
                  </a:schemeClr>
                </a:solidFill>
              </a:rPr>
              <a:t>آگوروفوبیاها                       </a:t>
            </a:r>
            <a:endParaRPr lang="en-US" dirty="0">
              <a:solidFill>
                <a:schemeClr val="tx2">
                  <a:lumMod val="75000"/>
                </a:schemeClr>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203</TotalTime>
  <Words>1428</Words>
  <Application>Microsoft Office PowerPoint</Application>
  <PresentationFormat>On-screen Show (4:3)</PresentationFormat>
  <Paragraphs>111</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Constantia</vt:lpstr>
      <vt:lpstr>Times New Roman</vt:lpstr>
      <vt:lpstr>Wingdings 2</vt:lpstr>
      <vt:lpstr>Paper</vt:lpstr>
      <vt:lpstr> اختلالات اضطرابی بر اساس  DSM-5 </vt:lpstr>
      <vt:lpstr>PowerPoint Presentation</vt:lpstr>
      <vt:lpstr>انواع اختلالات اضطرابی </vt:lpstr>
      <vt:lpstr>اختلال اضطرابی ناشی از بیماری طبی</vt:lpstr>
      <vt:lpstr>اختلال اضطرابی ناشی از مواد </vt:lpstr>
      <vt:lpstr>اختلال اضطراب –افسردگی مختلط </vt:lpstr>
      <vt:lpstr>اختلال هراس (پانیک )</vt:lpstr>
      <vt:lpstr>PowerPoint Presentation</vt:lpstr>
      <vt:lpstr>آگوروفوبیاها                       </vt:lpstr>
      <vt:lpstr>اختلال اضطرابی منتشر ((GAD</vt:lpstr>
      <vt:lpstr>PowerPoint Presentation</vt:lpstr>
      <vt:lpstr>فوبی خاص    </vt:lpstr>
      <vt:lpstr>اختلال اضطراب اجتماعی </vt:lpstr>
      <vt:lpstr>PowerPoint Presentation</vt:lpstr>
      <vt:lpstr>اختلال استرس پس از حادثه (PTSD)</vt:lpstr>
      <vt:lpstr>اختلال وسواسی – جبری </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اختلالات اضطرابی </dc:title>
  <dc:creator>mohamad mahdi</dc:creator>
  <cp:lastModifiedBy>amir771155</cp:lastModifiedBy>
  <cp:revision>25</cp:revision>
  <dcterms:created xsi:type="dcterms:W3CDTF">2006-08-16T00:00:00Z</dcterms:created>
  <dcterms:modified xsi:type="dcterms:W3CDTF">2018-08-10T04:29:51Z</dcterms:modified>
</cp:coreProperties>
</file>